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9" r:id="rId3"/>
    <p:sldId id="282" r:id="rId4"/>
    <p:sldId id="283" r:id="rId5"/>
    <p:sldId id="284" r:id="rId6"/>
    <p:sldId id="285" r:id="rId7"/>
    <p:sldId id="286" r:id="rId8"/>
    <p:sldId id="287" r:id="rId9"/>
    <p:sldId id="280" r:id="rId10"/>
    <p:sldId id="257" r:id="rId11"/>
    <p:sldId id="289" r:id="rId12"/>
    <p:sldId id="290" r:id="rId13"/>
    <p:sldId id="291" r:id="rId14"/>
    <p:sldId id="294" r:id="rId15"/>
    <p:sldId id="293" r:id="rId16"/>
    <p:sldId id="292" r:id="rId17"/>
    <p:sldId id="295" r:id="rId18"/>
    <p:sldId id="296" r:id="rId19"/>
    <p:sldId id="288" r:id="rId20"/>
    <p:sldId id="272" r:id="rId21"/>
    <p:sldId id="273" r:id="rId22"/>
    <p:sldId id="271" r:id="rId23"/>
    <p:sldId id="276" r:id="rId24"/>
    <p:sldId id="281" r:id="rId25"/>
    <p:sldId id="297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8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B249C-E5EF-4FA7-9570-C4CF6E0C71A1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88921-0149-4764-962A-E8A099E3A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dgotovka.ru/images/14539_0901svGF2nVrzVKa.jpg" TargetMode="External"/><Relationship Id="rId2" Type="http://schemas.openxmlformats.org/officeDocument/2006/relationships/hyperlink" Target="http://isoveti.ru/raznoe/uchim-rebenka-pravilam-igry-v-shaxmaty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&#1041;&#1072;&#1083;&#1083;&#1072;&#1076;&#1072;%20&#1086;%20&#1087;&#1077;&#1096;&#1082;&#1077;%20(online-video-cutter.com)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1041;&#1072;&#1083;&#1083;&#1072;&#1076;&#1072;%20&#1086;%20&#1087;&#1077;&#1096;&#1082;&#1077;%20(online-video-cutter.com)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 (700x536, 117Kb)"/>
          <p:cNvPicPr>
            <a:picLocks noChangeAspect="1" noChangeArrowheads="1"/>
          </p:cNvPicPr>
          <p:nvPr/>
        </p:nvPicPr>
        <p:blipFill>
          <a:blip r:embed="rId2"/>
          <a:srcRect t="2204" b="21301"/>
          <a:stretch>
            <a:fillRect/>
          </a:stretch>
        </p:blipFill>
        <p:spPr bwMode="auto">
          <a:xfrm>
            <a:off x="0" y="1502513"/>
            <a:ext cx="9144000" cy="5355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642910" y="188641"/>
            <a:ext cx="7915276" cy="1800200"/>
          </a:xfrm>
          <a:prstGeom prst="roundRect">
            <a:avLst/>
          </a:prstGeom>
          <a:solidFill>
            <a:srgbClr val="BA934E"/>
          </a:soli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ln>
                  <a:solidFill>
                    <a:srgbClr val="7A5100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10 апреля.</a:t>
            </a:r>
            <a:br>
              <a:rPr lang="ru-RU" sz="5400" b="1" dirty="0" smtClean="0">
                <a:ln>
                  <a:solidFill>
                    <a:srgbClr val="7A5100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5400" b="1" dirty="0">
                <a:ln>
                  <a:solidFill>
                    <a:srgbClr val="7A5100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</a:t>
            </a:r>
            <a:r>
              <a:rPr lang="ru-RU" sz="5400" b="1" dirty="0" smtClean="0">
                <a:ln>
                  <a:solidFill>
                    <a:srgbClr val="7A5100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лассная работа.</a:t>
            </a:r>
            <a:endParaRPr lang="ru-RU" sz="5400" b="1" dirty="0">
              <a:ln>
                <a:solidFill>
                  <a:srgbClr val="7A5100"/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938" y="1340768"/>
            <a:ext cx="503079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8184" y="1556792"/>
            <a:ext cx="2648713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2565" t="11539" r="21923" b="17946"/>
          <a:stretch/>
        </p:blipFill>
        <p:spPr bwMode="auto">
          <a:xfrm>
            <a:off x="683568" y="1363976"/>
            <a:ext cx="4608512" cy="51613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8184" y="1556792"/>
            <a:ext cx="2648713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13568060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2051" t="11379" r="22436" b="17946"/>
          <a:stretch/>
        </p:blipFill>
        <p:spPr bwMode="auto">
          <a:xfrm>
            <a:off x="467544" y="1484784"/>
            <a:ext cx="3960440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1922" t="11699" r="21924" b="18107"/>
          <a:stretch/>
        </p:blipFill>
        <p:spPr bwMode="auto">
          <a:xfrm>
            <a:off x="4932040" y="1484784"/>
            <a:ext cx="3769608" cy="41165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6924719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1795" t="11698" r="21923" b="17947"/>
          <a:stretch/>
        </p:blipFill>
        <p:spPr bwMode="auto">
          <a:xfrm>
            <a:off x="539552" y="1340768"/>
            <a:ext cx="4680520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8144" y="1559764"/>
            <a:ext cx="2648713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664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1795" t="11539" r="21923" b="18267"/>
          <a:stretch/>
        </p:blipFill>
        <p:spPr bwMode="auto">
          <a:xfrm>
            <a:off x="611560" y="1412776"/>
            <a:ext cx="4824536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152" y="1628800"/>
            <a:ext cx="2648713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765445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1795" t="11698" r="21923" b="18268"/>
          <a:stretch/>
        </p:blipFill>
        <p:spPr bwMode="auto">
          <a:xfrm>
            <a:off x="734386" y="1340768"/>
            <a:ext cx="4629702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1556792"/>
            <a:ext cx="2648713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8938414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1667" t="11747" r="21923" b="18411"/>
          <a:stretch/>
        </p:blipFill>
        <p:spPr bwMode="auto">
          <a:xfrm>
            <a:off x="827584" y="1293141"/>
            <a:ext cx="4608512" cy="5112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8" y="1556792"/>
            <a:ext cx="2648713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9054902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2436" t="11859" r="21923" b="18268"/>
          <a:stretch/>
        </p:blipFill>
        <p:spPr bwMode="auto">
          <a:xfrm>
            <a:off x="539552" y="1340768"/>
            <a:ext cx="4680520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1631257"/>
            <a:ext cx="2648713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4338745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2436" t="11859" r="21923" b="18268"/>
          <a:stretch/>
        </p:blipFill>
        <p:spPr bwMode="auto">
          <a:xfrm>
            <a:off x="395536" y="1486615"/>
            <a:ext cx="3816424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5061273"/>
            <a:ext cx="936104" cy="6018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Admin\Downloads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032" y="1511291"/>
            <a:ext cx="4198011" cy="422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13934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lang="ru-RU" sz="32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7" name="Picture 3" descr="C:\Users\Admin\Downloads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0815"/>
            <a:ext cx="4037351" cy="40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ownloads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58911"/>
            <a:ext cx="4049187" cy="407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70850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 (700x536, 117Kb)"/>
          <p:cNvPicPr>
            <a:picLocks noChangeAspect="1" noChangeArrowheads="1"/>
          </p:cNvPicPr>
          <p:nvPr/>
        </p:nvPicPr>
        <p:blipFill>
          <a:blip r:embed="rId2"/>
          <a:srcRect t="2204" b="21301"/>
          <a:stretch>
            <a:fillRect/>
          </a:stretch>
        </p:blipFill>
        <p:spPr bwMode="auto">
          <a:xfrm>
            <a:off x="0" y="818344"/>
            <a:ext cx="9144000" cy="6021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928992" cy="1584175"/>
          </a:xfrm>
          <a:prstGeom prst="roundRect">
            <a:avLst/>
          </a:prstGeom>
          <a:solidFill>
            <a:srgbClr val="BA934E"/>
          </a:soli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4000" b="1" dirty="0"/>
              <a:t>«Научиться играть в шахматы – легко,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но </a:t>
            </a:r>
            <a:r>
              <a:rPr lang="ru-RU" sz="4000" b="1" dirty="0"/>
              <a:t>трудно научиться играть </a:t>
            </a:r>
            <a:r>
              <a:rPr lang="ru-RU" sz="4000" b="1" dirty="0" smtClean="0"/>
              <a:t>хорошо</a:t>
            </a:r>
            <a:r>
              <a:rPr lang="ru-RU" sz="4000" b="1" dirty="0"/>
              <a:t>». </a:t>
            </a:r>
            <a:endParaRPr lang="ru-RU" sz="4000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182598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Admin\Downloads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9"/>
            <a:ext cx="4032448" cy="405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ownloads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14" y="1700809"/>
            <a:ext cx="4032449" cy="405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4" name="Picture 2" descr="C:\Users\Admin\Downloads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28" y="1700808"/>
            <a:ext cx="3844603" cy="386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ownloads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22030"/>
            <a:ext cx="3854232" cy="38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Как начинать шахматную партию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8" name="Picture 2" descr="C:\Users\Admin\Download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0" y="1519210"/>
            <a:ext cx="4001942" cy="402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ownloads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34663"/>
            <a:ext cx="3971210" cy="399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42984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/>
              <a:t>Выводи пешки на центральные поля.</a:t>
            </a:r>
          </a:p>
          <a:p>
            <a:pPr lvl="0"/>
            <a:r>
              <a:rPr lang="ru-RU" sz="3600" dirty="0"/>
              <a:t>Старайся вывести как можно больше лёгких фигур (коней, слонов).</a:t>
            </a:r>
          </a:p>
          <a:p>
            <a:pPr lvl="0"/>
            <a:r>
              <a:rPr lang="ru-RU" sz="3600" dirty="0"/>
              <a:t>Постарайся понять значение каждого хода.</a:t>
            </a:r>
          </a:p>
          <a:p>
            <a:pPr lvl="0"/>
            <a:r>
              <a:rPr lang="ru-RU" sz="3600" dirty="0"/>
              <a:t>Подумай о безопасности короля. Сделай рокировку.</a:t>
            </a:r>
          </a:p>
          <a:p>
            <a:pPr lvl="0"/>
            <a:r>
              <a:rPr lang="ru-RU" sz="3600" dirty="0"/>
              <a:t>Не выводи без необходимости своего ферзя в начале партии.</a:t>
            </a:r>
          </a:p>
          <a:p>
            <a:r>
              <a:rPr lang="ru-RU" sz="3600" dirty="0"/>
              <a:t>Старайся выводить фигуры так, что бы они поддерживали и защищали друг </a:t>
            </a:r>
            <a:r>
              <a:rPr lang="ru-RU" sz="3600" dirty="0" smtClean="0"/>
              <a:t>друга.</a:t>
            </a:r>
            <a:endParaRPr lang="ru-RU" sz="3600" dirty="0">
              <a:solidFill>
                <a:srgbClr val="663300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Правила дебюта</a:t>
            </a:r>
            <a:endParaRPr kumimoji="0" lang="ru-RU" sz="4000" b="1" i="0" u="none" strike="noStrike" kern="1200" cap="none" spc="0" normalizeH="0" baseline="0" noProof="0" dirty="0">
              <a:ln>
                <a:solidFill>
                  <a:srgbClr val="7A51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16632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В начале игры я…</a:t>
            </a:r>
            <a:endParaRPr lang="ru-RU" sz="4000" dirty="0">
              <a:solidFill>
                <a:srgbClr val="C00000"/>
              </a:solidFill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4000" b="1" dirty="0"/>
              <a:t>захватываю центр пешками;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4000" b="1" dirty="0"/>
              <a:t>делаю ходы крайними пешками;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4000" b="1" dirty="0"/>
              <a:t>вывожу лёгкие фигуры;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4000" b="1" dirty="0"/>
              <a:t>вывожу сразу ферзя и угрожаю им </a:t>
            </a:r>
            <a:r>
              <a:rPr lang="ru-RU" sz="4000" b="1" dirty="0" smtClean="0"/>
              <a:t>партнёру </a:t>
            </a:r>
            <a:r>
              <a:rPr lang="ru-RU" sz="4000" b="1" dirty="0"/>
              <a:t>поставить мат;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4000" b="1" dirty="0"/>
              <a:t>делаю рокировку;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4000" b="1" dirty="0"/>
              <a:t>не делаю рокировку.</a:t>
            </a:r>
          </a:p>
        </p:txBody>
      </p:sp>
      <p:pic>
        <p:nvPicPr>
          <p:cNvPr id="4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4914" y="3933056"/>
            <a:ext cx="2990482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421287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амка 11"/>
          <p:cNvSpPr/>
          <p:nvPr/>
        </p:nvSpPr>
        <p:spPr>
          <a:xfrm>
            <a:off x="0" y="-10633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212" y="-10633"/>
            <a:ext cx="835292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Выбирай свой первый ход,</a:t>
            </a:r>
          </a:p>
          <a:p>
            <a:r>
              <a:rPr lang="ru-RU" sz="2800" b="1" dirty="0" smtClean="0"/>
              <a:t>Зря над ним не мешкай,</a:t>
            </a:r>
          </a:p>
          <a:p>
            <a:r>
              <a:rPr lang="ru-RU" sz="2800" b="1" dirty="0" smtClean="0"/>
              <a:t>Поспеши пройти вперёд</a:t>
            </a:r>
          </a:p>
          <a:p>
            <a:r>
              <a:rPr lang="ru-RU" sz="2800" b="1" dirty="0" smtClean="0"/>
              <a:t>Ты центральной пешкой!</a:t>
            </a:r>
          </a:p>
          <a:p>
            <a:r>
              <a:rPr lang="ru-RU" sz="2800" b="1" dirty="0" smtClean="0"/>
              <a:t>В центре вовремя занять</a:t>
            </a:r>
          </a:p>
          <a:p>
            <a:r>
              <a:rPr lang="ru-RU" sz="2800" b="1" dirty="0" smtClean="0"/>
              <a:t>Место очень важно,</a:t>
            </a:r>
          </a:p>
          <a:p>
            <a:r>
              <a:rPr lang="ru-RU" sz="2800" b="1" dirty="0" smtClean="0"/>
              <a:t>Из слонов с конями рать</a:t>
            </a:r>
          </a:p>
          <a:p>
            <a:r>
              <a:rPr lang="ru-RU" sz="2800" b="1" dirty="0" smtClean="0"/>
              <a:t>Действует отважно – </a:t>
            </a:r>
          </a:p>
          <a:p>
            <a:r>
              <a:rPr lang="ru-RU" sz="2800" b="1" dirty="0" smtClean="0"/>
              <a:t>Не желает отставать,</a:t>
            </a:r>
          </a:p>
          <a:p>
            <a:r>
              <a:rPr lang="ru-RU" sz="2800" b="1" dirty="0" smtClean="0"/>
              <a:t>Радуясь походу.</a:t>
            </a:r>
          </a:p>
          <a:p>
            <a:r>
              <a:rPr lang="ru-RU" sz="2800" b="1" dirty="0" smtClean="0"/>
              <a:t>Каждому старайся дать</a:t>
            </a:r>
          </a:p>
          <a:p>
            <a:r>
              <a:rPr lang="ru-RU" sz="2800" b="1" dirty="0" smtClean="0"/>
              <a:t>Сделать хоть по ходу.</a:t>
            </a:r>
          </a:p>
          <a:p>
            <a:r>
              <a:rPr lang="ru-RU" sz="2800" b="1" dirty="0" smtClean="0"/>
              <a:t>Проявить теперь изволь</a:t>
            </a:r>
          </a:p>
          <a:p>
            <a:r>
              <a:rPr lang="ru-RU" sz="2800" b="1" dirty="0" smtClean="0"/>
              <a:t>Чудеса сноровки – </a:t>
            </a:r>
          </a:p>
          <a:p>
            <a:r>
              <a:rPr lang="ru-RU" sz="2800" b="1" dirty="0" smtClean="0"/>
              <a:t>В безопасности король</a:t>
            </a:r>
          </a:p>
          <a:p>
            <a:r>
              <a:rPr lang="ru-RU" sz="2800" b="1" dirty="0" smtClean="0"/>
              <a:t>После рокировки.                   </a:t>
            </a:r>
            <a:r>
              <a:rPr lang="ru-RU" sz="2800" b="1" dirty="0" err="1" smtClean="0"/>
              <a:t>И.А.Бареев</a:t>
            </a:r>
            <a:endParaRPr lang="ru-RU" sz="2800" b="1" dirty="0" smtClean="0"/>
          </a:p>
        </p:txBody>
      </p:sp>
      <p:pic>
        <p:nvPicPr>
          <p:cNvPr id="4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692696"/>
            <a:ext cx="3973070" cy="3348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4223644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Использованные ресурсы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42873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1400" b="1" i="1" u="sng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Литература:</a:t>
            </a:r>
            <a:endParaRPr lang="ru-RU" sz="1400" dirty="0" smtClean="0">
              <a:solidFill>
                <a:srgbClr val="6633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hangingPunct="0">
              <a:buFontTx/>
              <a:buChar char="•"/>
              <a:defRPr/>
            </a:pP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Книга "Шахматы для детей, родителей и учителей", авторы: Костров Всеволод и Давлетов </a:t>
            </a:r>
            <a:r>
              <a:rPr lang="ru-RU" sz="1400" dirty="0" err="1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Джалиль</a:t>
            </a: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, г.Санкт-Петербург</a:t>
            </a:r>
          </a:p>
          <a:p>
            <a:pPr eaLnBrk="0" hangingPunct="0">
              <a:buFontTx/>
              <a:buChar char="•"/>
              <a:defRPr/>
            </a:pPr>
            <a:r>
              <a:rPr lang="ru-RU" sz="1400" dirty="0" err="1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Сухин</a:t>
            </a: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И. Шахматная сказка // </a:t>
            </a:r>
            <a:r>
              <a:rPr lang="ru-RU" sz="1400" dirty="0" err="1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Сухин</a:t>
            </a: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И. Приключения в Шахматной стране. – М.: Педагогика, 1991.</a:t>
            </a:r>
          </a:p>
          <a:p>
            <a:pPr eaLnBrk="0" hangingPunct="0">
              <a:buFontTx/>
              <a:buChar char="•"/>
              <a:defRPr/>
            </a:pPr>
            <a:r>
              <a:rPr lang="ru-RU" sz="1400" dirty="0" err="1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Сухин</a:t>
            </a: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И. Шахматы, первый год, или Учусь и учу: Пособие для учителя – Обнинск: Духовное возрождение, 1999.</a:t>
            </a:r>
          </a:p>
          <a:p>
            <a:pPr eaLnBrk="0" hangingPunct="0">
              <a:buFontTx/>
              <a:buChar char="•"/>
              <a:defRPr/>
            </a:pPr>
            <a:endParaRPr lang="ru-RU" sz="1400" dirty="0" smtClean="0">
              <a:solidFill>
                <a:srgbClr val="6633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1400" b="1" i="1" u="sng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Интернет-ресурсы:</a:t>
            </a:r>
          </a:p>
          <a:p>
            <a:pPr eaLnBrk="0" hangingPunct="0">
              <a:buFont typeface="Arial" charset="0"/>
              <a:buChar char="•"/>
              <a:defRPr/>
            </a:pP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Картинки «Учим ребенка правилам игры в шахматы»   </a:t>
            </a:r>
            <a:r>
              <a:rPr lang="en-US" sz="1400" dirty="0" smtClean="0">
                <a:solidFill>
                  <a:srgbClr val="663300"/>
                </a:solidFill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http://isoveti.ru/raznoe/uchim-rebenka-pravilam-igry-v-shaxmaty.html</a:t>
            </a:r>
            <a:endParaRPr lang="ru-RU" sz="1400" dirty="0" smtClean="0">
              <a:solidFill>
                <a:srgbClr val="663300"/>
              </a:solidFill>
              <a:latin typeface="Arial" pitchFamily="34" charset="0"/>
              <a:ea typeface="Calibri" pitchFamily="34" charset="0"/>
              <a:cs typeface="Arial" pitchFamily="34" charset="0"/>
              <a:hlinkClick r:id="rId2"/>
            </a:endParaRPr>
          </a:p>
          <a:p>
            <a:pPr eaLnBrk="0" hangingPunct="0">
              <a:buFont typeface="Arial" charset="0"/>
              <a:buChar char="•"/>
              <a:defRPr/>
            </a:pPr>
            <a:endParaRPr lang="ru-RU" sz="1400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>
              <a:buFont typeface="Arial" charset="0"/>
              <a:buChar char="•"/>
              <a:defRPr/>
            </a:pPr>
            <a:r>
              <a:rPr lang="ru-RU" sz="14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Фон титульного слайда </a:t>
            </a:r>
            <a:r>
              <a:rPr lang="en-US" sz="14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  <a:hlinkClick r:id="rId3"/>
              </a:rPr>
              <a:t>http://www.podgotovka.ru/images/14539_0901svGF2nVrzVKa.jpg</a:t>
            </a:r>
            <a:endParaRPr lang="ru-RU" sz="1400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>
              <a:buFont typeface="Arial" charset="0"/>
              <a:buChar char="•"/>
              <a:defRPr/>
            </a:pPr>
            <a:endParaRPr lang="ru-RU" sz="1400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>
              <a:buFont typeface="Arial" charset="0"/>
              <a:buChar char="•"/>
              <a:defRPr/>
            </a:pPr>
            <a:endParaRPr lang="en-US" sz="1400" dirty="0" smtClean="0">
              <a:solidFill>
                <a:srgbClr val="663300"/>
              </a:solidFill>
              <a:latin typeface="Arial" pitchFamily="34" charset="0"/>
              <a:ea typeface="Calibri" pitchFamily="34" charset="0"/>
              <a:cs typeface="Arial" pitchFamily="34" charset="0"/>
              <a:hlinkClick r:id="rId2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Короткая рок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Можно или нельзя?</a:t>
            </a:r>
          </a:p>
        </p:txBody>
      </p:sp>
      <p:pic>
        <p:nvPicPr>
          <p:cNvPr id="7173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2715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2" descr="C:\Documents and Settings\Admin\Рабочий стол\рокировка.jpg"/>
          <p:cNvPicPr>
            <a:picLocks noChangeAspect="1" noChangeArrowheads="1"/>
          </p:cNvPicPr>
          <p:nvPr/>
        </p:nvPicPr>
        <p:blipFill>
          <a:blip r:embed="rId3"/>
          <a:srcRect r="82413"/>
          <a:stretch>
            <a:fillRect/>
          </a:stretch>
        </p:blipFill>
        <p:spPr bwMode="auto">
          <a:xfrm>
            <a:off x="683568" y="1379888"/>
            <a:ext cx="470155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5868144" y="1720840"/>
            <a:ext cx="2448272" cy="3416320"/>
          </a:xfrm>
          <a:prstGeom prst="rect">
            <a:avLst/>
          </a:prstGeom>
          <a:solidFill>
            <a:srgbClr val="F5F5F5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1200" b="1" dirty="0">
                <a:solidFill>
                  <a:srgbClr val="FF0000"/>
                </a:solidFill>
                <a:cs typeface="Arial" charset="0"/>
              </a:rPr>
              <a:t> </a:t>
            </a:r>
            <a:r>
              <a:rPr lang="ru-RU" sz="3600" b="1" dirty="0">
                <a:solidFill>
                  <a:srgbClr val="FF0000"/>
                </a:solidFill>
                <a:cs typeface="Arial" charset="0"/>
              </a:rPr>
              <a:t>Нельзя.</a:t>
            </a:r>
          </a:p>
          <a:p>
            <a:pPr algn="ctr" eaLnBrk="0" hangingPunct="0"/>
            <a:r>
              <a:rPr lang="ru-RU" sz="3600" b="1" dirty="0" smtClean="0">
                <a:solidFill>
                  <a:srgbClr val="663300"/>
                </a:solidFill>
                <a:cs typeface="Arial" charset="0"/>
              </a:rPr>
              <a:t>Ладья</a:t>
            </a:r>
            <a:endParaRPr lang="ru-RU" sz="3600" b="1" dirty="0">
              <a:solidFill>
                <a:srgbClr val="663300"/>
              </a:solidFill>
              <a:cs typeface="Arial" charset="0"/>
            </a:endParaRPr>
          </a:p>
          <a:p>
            <a:pPr algn="ctr" eaLnBrk="0" hangingPunct="0"/>
            <a:r>
              <a:rPr lang="ru-RU" sz="3600" b="1" dirty="0">
                <a:solidFill>
                  <a:srgbClr val="663300"/>
                </a:solidFill>
                <a:cs typeface="Arial" charset="0"/>
              </a:rPr>
              <a:t>уже сделала </a:t>
            </a:r>
          </a:p>
          <a:p>
            <a:pPr algn="ctr" eaLnBrk="0" hangingPunct="0"/>
            <a:r>
              <a:rPr lang="ru-RU" sz="3600" b="1" dirty="0">
                <a:solidFill>
                  <a:srgbClr val="663300"/>
                </a:solidFill>
                <a:cs typeface="Arial" charset="0"/>
              </a:rPr>
              <a:t>ход </a:t>
            </a:r>
            <a:endParaRPr lang="ru-RU" sz="3600" b="1" dirty="0" smtClean="0">
              <a:solidFill>
                <a:srgbClr val="663300"/>
              </a:solidFill>
              <a:cs typeface="Arial" charset="0"/>
            </a:endParaRPr>
          </a:p>
          <a:p>
            <a:pPr algn="ctr" eaLnBrk="0" hangingPunct="0"/>
            <a:r>
              <a:rPr lang="ru-RU" sz="3600" b="1" dirty="0" smtClean="0">
                <a:solidFill>
                  <a:srgbClr val="FF0000"/>
                </a:solidFill>
                <a:latin typeface="Arial Unicode MS" pitchFamily="34" charset="-128"/>
              </a:rPr>
              <a:t>h1-g1</a:t>
            </a:r>
            <a:r>
              <a:rPr lang="ru-RU" sz="3600" b="1" dirty="0">
                <a:solidFill>
                  <a:srgbClr val="663300"/>
                </a:solidFill>
                <a:cs typeface="Arial" charset="0"/>
              </a:rPr>
              <a:t>.</a:t>
            </a:r>
            <a:r>
              <a:rPr lang="ru-RU" sz="3600" dirty="0">
                <a:solidFill>
                  <a:srgbClr val="6633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7078754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Короткая рок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Можно или нельзя?</a:t>
            </a:r>
          </a:p>
        </p:txBody>
      </p:sp>
      <p:pic>
        <p:nvPicPr>
          <p:cNvPr id="7173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2715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2" descr="C:\Documents and Settings\Admin\Рабочий стол\рокировка.jpg"/>
          <p:cNvPicPr>
            <a:picLocks noChangeAspect="1" noChangeArrowheads="1"/>
          </p:cNvPicPr>
          <p:nvPr/>
        </p:nvPicPr>
        <p:blipFill>
          <a:blip r:embed="rId3"/>
          <a:srcRect l="27359" r="55055"/>
          <a:stretch>
            <a:fillRect/>
          </a:stretch>
        </p:blipFill>
        <p:spPr bwMode="auto">
          <a:xfrm>
            <a:off x="683568" y="1357313"/>
            <a:ext cx="4686076" cy="509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6156176" y="1844824"/>
            <a:ext cx="223224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</a:rPr>
              <a:t>  </a:t>
            </a:r>
            <a:r>
              <a:rPr lang="ru-RU" sz="3600" b="1" dirty="0">
                <a:solidFill>
                  <a:srgbClr val="FF0000"/>
                </a:solidFill>
              </a:rPr>
              <a:t>Нельзя.</a:t>
            </a:r>
          </a:p>
          <a:p>
            <a:pPr algn="ctr"/>
            <a:r>
              <a:rPr lang="ru-RU" sz="3600" b="1" dirty="0">
                <a:solidFill>
                  <a:srgbClr val="663300"/>
                </a:solidFill>
              </a:rPr>
              <a:t>Король находится под </a:t>
            </a:r>
            <a:r>
              <a:rPr lang="ru-RU" sz="3600" b="1" dirty="0">
                <a:solidFill>
                  <a:srgbClr val="FF0000"/>
                </a:solidFill>
              </a:rPr>
              <a:t>шахом </a:t>
            </a:r>
            <a:r>
              <a:rPr lang="ru-RU" sz="3600" b="1" dirty="0">
                <a:solidFill>
                  <a:srgbClr val="663300"/>
                </a:solidFill>
              </a:rPr>
              <a:t>ферзя e4.</a:t>
            </a:r>
            <a:endParaRPr lang="ru-RU" sz="3600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10351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Короткая рок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Можно или нельзя?</a:t>
            </a:r>
          </a:p>
        </p:txBody>
      </p:sp>
      <p:pic>
        <p:nvPicPr>
          <p:cNvPr id="7173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2715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2" descr="C:\Documents and Settings\Admin\Рабочий стол\рокировка.jpg"/>
          <p:cNvPicPr>
            <a:picLocks noChangeAspect="1" noChangeArrowheads="1"/>
          </p:cNvPicPr>
          <p:nvPr/>
        </p:nvPicPr>
        <p:blipFill>
          <a:blip r:embed="rId3"/>
          <a:srcRect l="54379" r="27696"/>
          <a:stretch>
            <a:fillRect/>
          </a:stretch>
        </p:blipFill>
        <p:spPr bwMode="auto">
          <a:xfrm>
            <a:off x="497257" y="1357313"/>
            <a:ext cx="4938839" cy="526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5724128" y="1196752"/>
            <a:ext cx="295232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663300"/>
              </a:solidFill>
            </a:endParaRP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Нельзя.</a:t>
            </a:r>
          </a:p>
          <a:p>
            <a:pPr algn="ctr"/>
            <a:r>
              <a:rPr lang="ru-RU" sz="3600" b="1" dirty="0">
                <a:solidFill>
                  <a:srgbClr val="663300"/>
                </a:solidFill>
              </a:rPr>
              <a:t>В процессе рокировки король пересечет поле f1, </a:t>
            </a:r>
            <a:r>
              <a:rPr lang="ru-RU" sz="3600" b="1" dirty="0">
                <a:solidFill>
                  <a:srgbClr val="FF0000"/>
                </a:solidFill>
              </a:rPr>
              <a:t>находящееся под боем </a:t>
            </a:r>
            <a:r>
              <a:rPr lang="ru-RU" sz="3600" b="1" dirty="0">
                <a:solidFill>
                  <a:srgbClr val="663300"/>
                </a:solidFill>
              </a:rPr>
              <a:t>ладьи </a:t>
            </a:r>
            <a:r>
              <a:rPr lang="ru-RU" sz="3600" b="1" dirty="0" smtClean="0">
                <a:solidFill>
                  <a:srgbClr val="663300"/>
                </a:solidFill>
              </a:rPr>
              <a:t>f4.</a:t>
            </a:r>
            <a:endParaRPr lang="ru-RU" sz="3600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21012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Короткая рок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Можно или нельзя?</a:t>
            </a:r>
          </a:p>
        </p:txBody>
      </p:sp>
      <p:pic>
        <p:nvPicPr>
          <p:cNvPr id="7173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2715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2" descr="C:\Documents and Settings\Admin\Рабочий стол\рокировка.jpg"/>
          <p:cNvPicPr>
            <a:picLocks noChangeAspect="1" noChangeArrowheads="1"/>
          </p:cNvPicPr>
          <p:nvPr/>
        </p:nvPicPr>
        <p:blipFill>
          <a:blip r:embed="rId3"/>
          <a:srcRect l="81400" r="339"/>
          <a:stretch>
            <a:fillRect/>
          </a:stretch>
        </p:blipFill>
        <p:spPr bwMode="auto">
          <a:xfrm>
            <a:off x="683568" y="1357313"/>
            <a:ext cx="4728680" cy="495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5724128" y="1443841"/>
            <a:ext cx="293749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Нельзя</a:t>
            </a:r>
            <a:r>
              <a:rPr lang="ru-RU" sz="3600" b="1" dirty="0">
                <a:solidFill>
                  <a:srgbClr val="663300"/>
                </a:solidFill>
              </a:rPr>
              <a:t>.</a:t>
            </a:r>
          </a:p>
          <a:p>
            <a:pPr algn="ctr"/>
            <a:r>
              <a:rPr lang="ru-RU" sz="3600" b="1" dirty="0">
                <a:solidFill>
                  <a:srgbClr val="663300"/>
                </a:solidFill>
              </a:rPr>
              <a:t>Король после завершения рокировки оказывается </a:t>
            </a:r>
            <a:r>
              <a:rPr lang="ru-RU" sz="3600" b="1" dirty="0">
                <a:solidFill>
                  <a:srgbClr val="FF0000"/>
                </a:solidFill>
              </a:rPr>
              <a:t>под шахом </a:t>
            </a:r>
            <a:r>
              <a:rPr lang="ru-RU" sz="3600" b="1" dirty="0">
                <a:solidFill>
                  <a:srgbClr val="663300"/>
                </a:solidFill>
              </a:rPr>
              <a:t>слона e3.</a:t>
            </a:r>
            <a:endParaRPr lang="ru-RU" sz="3600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51975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Короткая рок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Можно или нельзя?</a:t>
            </a:r>
          </a:p>
        </p:txBody>
      </p:sp>
      <p:pic>
        <p:nvPicPr>
          <p:cNvPr id="7173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2715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5364088" y="2204864"/>
            <a:ext cx="29523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Можно.</a:t>
            </a:r>
            <a:endParaRPr lang="ru-RU" sz="3600" dirty="0">
              <a:solidFill>
                <a:srgbClr val="6633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91" y="1735658"/>
            <a:ext cx="3937733" cy="4284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1160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Короткая рок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Правила </a:t>
            </a:r>
            <a:r>
              <a:rPr lang="ru-RU" sz="4000" b="1" dirty="0" smtClean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2" action="ppaction://hlinkfile"/>
              </a:rPr>
              <a:t>рокировки</a:t>
            </a:r>
            <a:endParaRPr lang="ru-RU" sz="4000" b="1" dirty="0">
              <a:ln>
                <a:solidFill>
                  <a:srgbClr val="7A51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3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12715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460374" y="1071545"/>
            <a:ext cx="839790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/>
              <a:t>1. Рокировку можно делать только один раз за партию.</a:t>
            </a:r>
            <a:endParaRPr lang="ru-RU" sz="3600" b="1" dirty="0"/>
          </a:p>
          <a:p>
            <a:r>
              <a:rPr lang="ru-RU" sz="3600" b="1" i="1" dirty="0"/>
              <a:t>2. Между королём и ладьёй не должно быть других фигур.</a:t>
            </a:r>
            <a:endParaRPr lang="ru-RU" sz="3600" b="1" dirty="0"/>
          </a:p>
          <a:p>
            <a:r>
              <a:rPr lang="ru-RU" sz="3600" b="1" i="1" dirty="0"/>
              <a:t>3. Для обеих фигур это ход должен быть первым в партии.</a:t>
            </a:r>
            <a:endParaRPr lang="ru-RU" sz="3600" b="1" dirty="0"/>
          </a:p>
          <a:p>
            <a:r>
              <a:rPr lang="ru-RU" sz="3600" b="1" i="1" dirty="0"/>
              <a:t>4. До и после рокировки король не должен находиться под шахом.</a:t>
            </a:r>
            <a:endParaRPr lang="ru-RU" sz="3600" b="1" dirty="0"/>
          </a:p>
          <a:p>
            <a:r>
              <a:rPr lang="ru-RU" sz="3600" b="1" i="1" dirty="0"/>
              <a:t>5. Король может перескакивать только необстреливаемые поля.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96804495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5918" y="3857628"/>
            <a:ext cx="511037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11453" t="5177" r="7635" b="5177"/>
          <a:stretch>
            <a:fillRect/>
          </a:stretch>
        </p:blipFill>
        <p:spPr bwMode="auto">
          <a:xfrm>
            <a:off x="4860032" y="1357298"/>
            <a:ext cx="2143141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236296" y="1646008"/>
            <a:ext cx="10001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7236296" y="1879102"/>
            <a:ext cx="1071563" cy="857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568" y="1401747"/>
            <a:ext cx="2436221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120446" y="1000646"/>
            <a:ext cx="1362673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,,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42845" y="4509120"/>
            <a:ext cx="8821643" cy="172819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u="sng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Дебют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шахматной партии, состоящее из 5-10 ходов </a:t>
            </a:r>
            <a:b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быстрого  развёртывания сил.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82"/>
            </a:avLst>
          </a:prstGeom>
          <a:solidFill>
            <a:srgbClr val="996600">
              <a:alpha val="80784"/>
            </a:srgb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rgbClr val="7A51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Шахматный термин</a:t>
            </a:r>
            <a:endParaRPr kumimoji="0" lang="ru-RU" sz="4000" b="1" i="0" u="none" strike="noStrike" kern="1200" cap="none" spc="0" normalizeH="0" baseline="0" noProof="0" dirty="0">
              <a:ln>
                <a:solidFill>
                  <a:srgbClr val="7A51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002678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441</TotalTime>
  <Words>431</Words>
  <Application>Microsoft Office PowerPoint</Application>
  <PresentationFormat>Экран (4:3)</PresentationFormat>
  <Paragraphs>84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Тема1</vt:lpstr>
      <vt:lpstr>10 апреля. Классная работа.</vt:lpstr>
      <vt:lpstr>«Научиться играть в шахматы – легко,  но трудно научиться играть хорошо».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Дебют – начало шахматной партии, состоящее из 5-10 ходов  для быстрого  развёртывания сил.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Как начинать шахматную партию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Шахматная школа</dc:title>
  <dc:subject>Как начинать шахматную партию</dc:subject>
  <dc:creator>Плотникова О.В.</dc:creator>
  <cp:keywords>шахматы, презентация</cp:keywords>
  <cp:lastModifiedBy>Admin</cp:lastModifiedBy>
  <cp:revision>59</cp:revision>
  <dcterms:created xsi:type="dcterms:W3CDTF">2012-09-25T18:37:20Z</dcterms:created>
  <dcterms:modified xsi:type="dcterms:W3CDTF">2018-04-10T00:57:58Z</dcterms:modified>
  <cp:category>шахматы. презентация</cp:category>
</cp:coreProperties>
</file>